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5DE7A-5D5E-487C-9DB8-14D829AA2102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CF8D6-773C-4993-A58B-418CD74769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"/>
            <a:ext cx="3275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Памятка</a:t>
            </a:r>
            <a:endParaRPr lang="ru-RU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188640"/>
            <a:ext cx="64442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ГРАЖДАН С РАЗЪЯСНЕНИЕМ ПОРЯДКА И СПОСОБОВ ОСУЩЕСТВЛЕНИЯ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ПРЕДВАРИТЕЛЬНОЙ ЗАПИСИ НА ПРИЕМ К ВРАЧУ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504" y="764704"/>
            <a:ext cx="864096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836712"/>
            <a:ext cx="8166018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Предварительная запись на прием к врачу осуществляется через следующие источники записи:</a:t>
            </a: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052736"/>
            <a:ext cx="676018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ru-RU" sz="1400" dirty="0" smtClean="0"/>
              <a:t>Единый портал государственных и муниципальных услуг</a:t>
            </a:r>
          </a:p>
          <a:p>
            <a:pPr>
              <a:buFontTx/>
              <a:buChar char="-"/>
            </a:pPr>
            <a:r>
              <a:rPr lang="ru-RU" sz="1400" dirty="0" smtClean="0"/>
              <a:t>Региональный портал Регистратура44.РФ </a:t>
            </a:r>
          </a:p>
          <a:p>
            <a:pPr>
              <a:buFontTx/>
              <a:buChar char="-"/>
            </a:pPr>
            <a:r>
              <a:rPr lang="ru-RU" sz="1400" dirty="0" smtClean="0"/>
              <a:t>Мобильное приложение «Витакарта»</a:t>
            </a:r>
          </a:p>
          <a:p>
            <a:pPr>
              <a:buFontTx/>
              <a:buChar char="-"/>
            </a:pPr>
            <a:r>
              <a:rPr lang="ru-RU" sz="1400" dirty="0" smtClean="0"/>
              <a:t>Единый колл-центр региона по номеру 8 (800) </a:t>
            </a:r>
            <a:r>
              <a:rPr lang="ru-RU" sz="1400" dirty="0" smtClean="0"/>
              <a:t>450-03-03</a:t>
            </a:r>
            <a:endParaRPr lang="ru-RU" sz="1400" dirty="0" smtClean="0"/>
          </a:p>
          <a:p>
            <a:pPr>
              <a:buFontTx/>
              <a:buChar char="-"/>
            </a:pPr>
            <a:r>
              <a:rPr lang="ru-RU" sz="1400" dirty="0" smtClean="0"/>
              <a:t>Единая региональная информационно-справочная служба по номеру «122»</a:t>
            </a:r>
          </a:p>
          <a:p>
            <a:pPr>
              <a:buFontTx/>
              <a:buChar char="-"/>
            </a:pPr>
            <a:r>
              <a:rPr lang="ru-RU" sz="1400" dirty="0" smtClean="0"/>
              <a:t>Регистратура  медицинской организации лично или по телефону</a:t>
            </a:r>
          </a:p>
          <a:p>
            <a:pPr>
              <a:buFontTx/>
              <a:buChar char="-"/>
            </a:pPr>
            <a:r>
              <a:rPr lang="ru-RU" sz="1400" dirty="0" err="1" smtClean="0"/>
              <a:t>Инфомат</a:t>
            </a:r>
            <a:r>
              <a:rPr lang="ru-RU" sz="1400" dirty="0" smtClean="0"/>
              <a:t> (при наличии в медицинской организации)</a:t>
            </a:r>
            <a:endParaRPr lang="ru-RU" dirty="0"/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4294605" y="-1406173"/>
            <a:ext cx="325386" cy="8123525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2708920"/>
            <a:ext cx="828092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Все перечисленные источники являются равноценными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1" name="Рисунок 10" descr="phg574f0fa4cc4bb_crop_200x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1412776"/>
            <a:ext cx="1096516" cy="109651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528" y="3140968"/>
            <a:ext cx="3168352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/>
              <a:t>Запись на первичный прием без направления осуществляется:</a:t>
            </a:r>
            <a:endParaRPr lang="ru-RU" sz="14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3789040"/>
            <a:ext cx="3096344" cy="24622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ru-RU" sz="1100" dirty="0" smtClean="0"/>
              <a:t>- Врач-терапевт участковый;     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Врач-педиатр участковый;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 общей практики (семейный врач);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Врач-хирург;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Врач-акушер-гинеколог;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Врач-стоматолог;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Врач-стоматолог-терапевт;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Врач-стоматолог детский;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Врач-фтизиатр;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Врач-психиатр детский (подростковый);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Врач-офтальмолог;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Врач-оториноларинголог;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Врач-психиатр-нарколог;</a:t>
            </a:r>
            <a:endParaRPr lang="ru-RU" sz="1050" dirty="0" smtClean="0"/>
          </a:p>
          <a:p>
            <a:pPr marL="0" lvl="1"/>
            <a:r>
              <a:rPr lang="ru-RU" sz="1100" dirty="0" smtClean="0"/>
              <a:t>- Врач-детский хирург.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4048" y="3140968"/>
            <a:ext cx="36004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Для записи на первичный прием к врачам узкой специализации требуется </a:t>
            </a:r>
            <a:r>
              <a:rPr lang="ru-RU" sz="1400" b="1" u="sng" dirty="0" smtClean="0"/>
              <a:t>направление  от участкового врача</a:t>
            </a:r>
            <a:endParaRPr lang="ru-RU" sz="1400" b="1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3635896" y="4149080"/>
            <a:ext cx="5112568" cy="213904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/>
              <a:t>Почему требуется направление от участкового врача?</a:t>
            </a:r>
          </a:p>
          <a:p>
            <a:pPr>
              <a:buFontTx/>
              <a:buChar char="-"/>
            </a:pPr>
            <a:r>
              <a:rPr lang="ru-RU" sz="1200" dirty="0" smtClean="0"/>
              <a:t>для установления диагноза и выбора дальнейшей тактики лечения узкому специалисту необходимо иметь готовые результаты исследований/обследований;</a:t>
            </a:r>
          </a:p>
          <a:p>
            <a:pPr>
              <a:buFontTx/>
              <a:buChar char="-"/>
            </a:pPr>
            <a:r>
              <a:rPr lang="ru-RU" sz="1200" dirty="0" smtClean="0"/>
              <a:t>один и тот же симптом может быть причиной разных заболеваний, участковый врач классифицирует заболевание и направит к нужному специалисту;</a:t>
            </a:r>
          </a:p>
          <a:p>
            <a:pPr>
              <a:buFontTx/>
              <a:buChar char="-"/>
            </a:pPr>
            <a:r>
              <a:rPr lang="ru-RU" sz="1200" dirty="0" smtClean="0"/>
              <a:t>за счет сокращения числа необоснованных консультаций у узкого специалисты увеличится доступность для пациентов, которым действительно нужна помощь специалиста.</a:t>
            </a:r>
          </a:p>
          <a:p>
            <a:endParaRPr lang="ru-RU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251520" y="6381328"/>
            <a:ext cx="8352928" cy="2616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Если Вы по каким-либо причинам не можете явиться на прием в назначенное время – требуется отменить запись.</a:t>
            </a:r>
            <a:endParaRPr lang="ru-RU" sz="1100" dirty="0"/>
          </a:p>
        </p:txBody>
      </p:sp>
      <p:sp>
        <p:nvSpPr>
          <p:cNvPr id="23" name="Стрелка вправо 22"/>
          <p:cNvSpPr/>
          <p:nvPr/>
        </p:nvSpPr>
        <p:spPr>
          <a:xfrm>
            <a:off x="3643896" y="3113528"/>
            <a:ext cx="1296144" cy="72008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175</TotalTime>
  <Words>232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Эркер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Алена Николаевна Берко</dc:creator>
  <cp:lastModifiedBy>BerkoAN</cp:lastModifiedBy>
  <cp:revision>22</cp:revision>
  <dcterms:created xsi:type="dcterms:W3CDTF">2024-04-27T06:25:58Z</dcterms:created>
  <dcterms:modified xsi:type="dcterms:W3CDTF">2024-04-27T09:32:50Z</dcterms:modified>
</cp:coreProperties>
</file>